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331" r:id="rId4"/>
    <p:sldId id="404" r:id="rId5"/>
    <p:sldId id="430" r:id="rId6"/>
    <p:sldId id="416" r:id="rId7"/>
    <p:sldId id="431" r:id="rId8"/>
    <p:sldId id="432" r:id="rId9"/>
    <p:sldId id="433" r:id="rId10"/>
    <p:sldId id="415" r:id="rId11"/>
    <p:sldId id="419" r:id="rId12"/>
    <p:sldId id="462" r:id="rId13"/>
    <p:sldId id="463" r:id="rId14"/>
    <p:sldId id="434" r:id="rId15"/>
    <p:sldId id="466" r:id="rId16"/>
    <p:sldId id="367" r:id="rId17"/>
    <p:sldId id="396" r:id="rId19"/>
    <p:sldId id="369" r:id="rId20"/>
    <p:sldId id="370" r:id="rId21"/>
    <p:sldId id="371" r:id="rId22"/>
    <p:sldId id="372" r:id="rId23"/>
    <p:sldId id="373" r:id="rId24"/>
    <p:sldId id="374" r:id="rId25"/>
    <p:sldId id="482" r:id="rId26"/>
    <p:sldId id="376" r:id="rId27"/>
    <p:sldId id="422" r:id="rId28"/>
    <p:sldId id="483" r:id="rId29"/>
    <p:sldId id="428" r:id="rId30"/>
    <p:sldId id="467" r:id="rId31"/>
    <p:sldId id="468" r:id="rId32"/>
    <p:sldId id="484" r:id="rId33"/>
    <p:sldId id="470" r:id="rId34"/>
    <p:sldId id="472" r:id="rId35"/>
    <p:sldId id="474" r:id="rId36"/>
    <p:sldId id="475" r:id="rId37"/>
    <p:sldId id="477" r:id="rId38"/>
    <p:sldId id="471" r:id="rId39"/>
    <p:sldId id="473" r:id="rId40"/>
    <p:sldId id="481" r:id="rId41"/>
    <p:sldId id="479" r:id="rId42"/>
    <p:sldId id="480" r:id="rId43"/>
    <p:sldId id="478" r:id="rId44"/>
    <p:sldId id="365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D60C"/>
    <a:srgbClr val="FF0000"/>
    <a:srgbClr val="F43308"/>
    <a:srgbClr val="FD5C0C"/>
    <a:srgbClr val="5B9BD5"/>
    <a:srgbClr val="00B0F0"/>
    <a:srgbClr val="19A382"/>
    <a:srgbClr val="FFFFFF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406" autoAdjust="0"/>
    <p:restoredTop sz="92964" autoAdjust="0"/>
  </p:normalViewPr>
  <p:slideViewPr>
    <p:cSldViewPr snapToGrid="0">
      <p:cViewPr varScale="1">
        <p:scale>
          <a:sx n="121" d="100"/>
          <a:sy n="121" d="100"/>
        </p:scale>
        <p:origin x="96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liqiqi-ios.github.io/dem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" y="-13208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6431324" y="946774"/>
            <a:ext cx="5760676" cy="3293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907" y="946774"/>
            <a:ext cx="94236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/pretrialpause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当前试次开始前等待时间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/numframes = integer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刺激至少呈现时间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/responsemode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或</a:t>
            </a: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阶段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若设置了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，且在该阶段无反应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则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输入下一阶段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注：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不能同时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postrialpause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当前试次结束后的暂停时间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/timeout = integer 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设定一个实验、区组、试次、指导语等的反应时间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若被试在此时间段内还未作反应，则转入后续内容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定义整个试次的时间</a:t>
            </a:r>
            <a:r>
              <a:rPr lang="zh-CN" altLang="en-US" sz="20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跨度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-2540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上节回顾：默认值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&lt;defaults&gt;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102414"/>
            <a:ext cx="942366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设置脚本中使用的各项参数的默认值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如字体样式、颜色、大小、屏幕背景颜色等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070" y="3355975"/>
            <a:ext cx="8381365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/posttrialpause = 1000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expressions.interval	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white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/fontstyle=(“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宋体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”,3%)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070" y="1932305"/>
            <a:ext cx="887730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/interval = noreplace(500,1000,1500,2000)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变量和表达式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264974"/>
            <a:ext cx="942366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自定义变量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&lt;values&gt;&lt;/values&gt;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定义程序中使用的变量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10" y="2644829"/>
            <a:ext cx="942366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定义可供程序调用的数学或逻辑表达式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主要用途：代码重复利用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5670" y="4396105"/>
            <a:ext cx="10591165" cy="1938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/onblockbegin=[expression;expression;...]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语句一：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/onblockbegin=[if (values.lastblockresponsetimes &gt; 1000) trial.testtrial.timeout = 950]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解释：若被试完成上一次区组的平均反应时间大于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1000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毫秒，则将当前区组的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超时设置为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上节回顾：注视点呈现时间随机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270" y="11271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时间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是固定的，那么我们是否可以设置成显示时间随机呢？在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</a:t>
            </a:r>
            <a:endParaRPr lang="zh-CN" altLang="en-US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需要用到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&lt;values&gt;, &lt;expressions&gt;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3371215"/>
            <a:ext cx="889444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670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注视点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675" y="1628140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066" y="673395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上节回顾： </a:t>
            </a:r>
            <a:r>
              <a:rPr lang="en-US" altLang="zh-CN" sz="4300" b="1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en-US" altLang="zh-CN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latin typeface="等线" panose="02010600030101010101" charset="-122"/>
                <a:ea typeface="等线" panose="02010600030101010101" charset="-122"/>
              </a:rPr>
              <a:t>上节回顾： </a:t>
            </a:r>
            <a:r>
              <a:rPr lang="en-US" sz="2800" b="1" dirty="0" err="1">
                <a:latin typeface="等线" panose="02010600030101010101" charset="-122"/>
                <a:ea typeface="等线" panose="02010600030101010101" charset="-122"/>
              </a:rPr>
              <a:t>Stroop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479298" y="6370213"/>
            <a:ext cx="9714135" cy="11206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88503" y="6422842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Block                         Trial                             Stimulus                       Item         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1388503" y="1393712"/>
            <a:ext cx="886585" cy="191847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实验</a:t>
            </a:r>
            <a:endParaRPr lang="zh-CN" altLang="en-US" sz="1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30570" y="986869"/>
            <a:ext cx="2119717" cy="743898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个</a:t>
            </a:r>
            <a:r>
              <a:rPr lang="en-US" altLang="zh-CN" sz="1600" b="1" dirty="0" smtClean="0">
                <a:ln w="0"/>
                <a:solidFill>
                  <a:schemeClr val="bg1"/>
                </a:solidFill>
              </a:rPr>
              <a:t>trial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66197" y="813517"/>
            <a:ext cx="2027934" cy="420284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指导语文字刺激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66198" y="1596569"/>
            <a:ext cx="2027933" cy="415992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按钮说明文字刺激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9004319" y="822888"/>
            <a:ext cx="1956600" cy="1183761"/>
            <a:chOff x="9004319" y="822888"/>
            <a:chExt cx="1956600" cy="11837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004319" y="1014174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411946" y="822888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014509" y="1586365"/>
              <a:ext cx="1946410" cy="420284"/>
              <a:chOff x="8719454" y="3510183"/>
              <a:chExt cx="2079171" cy="467413"/>
            </a:xfrm>
            <a:solidFill>
              <a:schemeClr val="accent2"/>
            </a:solidFill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0" name="组合 169"/>
          <p:cNvGrpSpPr/>
          <p:nvPr/>
        </p:nvGrpSpPr>
        <p:grpSpPr>
          <a:xfrm>
            <a:off x="2275088" y="1021763"/>
            <a:ext cx="1864885" cy="3482508"/>
            <a:chOff x="2275088" y="1021763"/>
            <a:chExt cx="1864885" cy="3482508"/>
          </a:xfrm>
        </p:grpSpPr>
        <p:sp>
          <p:nvSpPr>
            <p:cNvPr id="22" name="圆角矩形 21"/>
            <p:cNvSpPr/>
            <p:nvPr/>
          </p:nvSpPr>
          <p:spPr>
            <a:xfrm>
              <a:off x="2672522" y="102176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72522" y="376037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ln w="0"/>
                  <a:solidFill>
                    <a:schemeClr val="bg1"/>
                  </a:solidFill>
                </a:rPr>
                <a:t>Stroop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效应</a:t>
              </a:r>
              <a:endParaRPr lang="zh-CN" altLang="en-US" sz="16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5" name="直接箭头连接符 4"/>
            <p:cNvCxnSpPr>
              <a:endCxn id="22" idx="1"/>
            </p:cNvCxnSpPr>
            <p:nvPr/>
          </p:nvCxnSpPr>
          <p:spPr>
            <a:xfrm flipV="1">
              <a:off x="2281925" y="1393712"/>
              <a:ext cx="390597" cy="955237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1" name="直接箭头连接符 10"/>
            <p:cNvCxnSpPr>
              <a:stCxn id="20" idx="3"/>
              <a:endCxn id="23" idx="1"/>
            </p:cNvCxnSpPr>
            <p:nvPr/>
          </p:nvCxnSpPr>
          <p:spPr>
            <a:xfrm>
              <a:off x="2275088" y="2352948"/>
              <a:ext cx="397434" cy="1779374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cxnSp>
        <p:nvCxnSpPr>
          <p:cNvPr id="50" name="直接箭头连接符 49"/>
          <p:cNvCxnSpPr>
            <a:stCxn id="22" idx="3"/>
          </p:cNvCxnSpPr>
          <p:nvPr/>
        </p:nvCxnSpPr>
        <p:spPr>
          <a:xfrm flipV="1">
            <a:off x="4139973" y="1385984"/>
            <a:ext cx="397434" cy="7728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650287" y="1023659"/>
            <a:ext cx="315910" cy="33515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659295" y="1366546"/>
            <a:ext cx="306903" cy="43801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8983933" y="3754428"/>
            <a:ext cx="2201337" cy="774065"/>
            <a:chOff x="8983933" y="3754428"/>
            <a:chExt cx="2201337" cy="774065"/>
          </a:xfrm>
        </p:grpSpPr>
        <p:sp>
          <p:nvSpPr>
            <p:cNvPr id="41" name="圆角矩形 40"/>
            <p:cNvSpPr/>
            <p:nvPr/>
          </p:nvSpPr>
          <p:spPr>
            <a:xfrm>
              <a:off x="9395125" y="3948119"/>
              <a:ext cx="179014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黄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>
              <a:endCxn id="41" idx="1"/>
            </p:cNvCxnSpPr>
            <p:nvPr/>
          </p:nvCxnSpPr>
          <p:spPr>
            <a:xfrm flipV="1">
              <a:off x="8987500" y="4158261"/>
              <a:ext cx="407625" cy="10504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>
              <a:stCxn id="70" idx="3"/>
            </p:cNvCxnSpPr>
            <p:nvPr/>
          </p:nvCxnSpPr>
          <p:spPr>
            <a:xfrm>
              <a:off x="8994123" y="3754428"/>
              <a:ext cx="417821" cy="26860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983933" y="4288080"/>
              <a:ext cx="417821" cy="240413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9000754" y="4923360"/>
            <a:ext cx="2184516" cy="774065"/>
            <a:chOff x="9000754" y="4923360"/>
            <a:chExt cx="2184516" cy="774065"/>
          </a:xfrm>
        </p:grpSpPr>
        <p:sp>
          <p:nvSpPr>
            <p:cNvPr id="102" name="圆角矩形 101"/>
            <p:cNvSpPr/>
            <p:nvPr/>
          </p:nvSpPr>
          <p:spPr>
            <a:xfrm>
              <a:off x="9411946" y="5117051"/>
              <a:ext cx="1773324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绿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004321" y="5337697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9010944" y="4923360"/>
              <a:ext cx="401000" cy="280908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000754" y="5470834"/>
              <a:ext cx="421380" cy="226591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8983933" y="2502391"/>
            <a:ext cx="2201337" cy="821085"/>
            <a:chOff x="8983933" y="2502391"/>
            <a:chExt cx="1939787" cy="821085"/>
          </a:xfrm>
        </p:grpSpPr>
        <p:sp>
          <p:nvSpPr>
            <p:cNvPr id="106" name="圆角矩形 105"/>
            <p:cNvSpPr/>
            <p:nvPr/>
          </p:nvSpPr>
          <p:spPr>
            <a:xfrm>
              <a:off x="9384935" y="2696082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红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直接连接符 106"/>
            <p:cNvCxnSpPr>
              <a:stCxn id="60" idx="3"/>
              <a:endCxn id="106" idx="1"/>
            </p:cNvCxnSpPr>
            <p:nvPr/>
          </p:nvCxnSpPr>
          <p:spPr>
            <a:xfrm flipV="1">
              <a:off x="8995652" y="2906224"/>
              <a:ext cx="389283" cy="479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983933" y="2502391"/>
              <a:ext cx="386137" cy="242907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>
              <a:stCxn id="62" idx="3"/>
            </p:cNvCxnSpPr>
            <p:nvPr/>
          </p:nvCxnSpPr>
          <p:spPr>
            <a:xfrm flipV="1">
              <a:off x="9003690" y="3057920"/>
              <a:ext cx="372401" cy="265556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6650287" y="2379050"/>
            <a:ext cx="2356067" cy="1091327"/>
            <a:chOff x="6650287" y="2379050"/>
            <a:chExt cx="2356067" cy="1091327"/>
          </a:xfrm>
        </p:grpSpPr>
        <p:cxnSp>
          <p:nvCxnSpPr>
            <p:cNvPr id="65" name="直接箭头连接符 64"/>
            <p:cNvCxnSpPr>
              <a:stCxn id="27" idx="3"/>
              <a:endCxn id="59" idx="1"/>
            </p:cNvCxnSpPr>
            <p:nvPr/>
          </p:nvCxnSpPr>
          <p:spPr>
            <a:xfrm>
              <a:off x="6650287" y="252517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6966190" y="2379050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红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967719" y="2764117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红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978421" y="317657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红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6660483" y="289663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6660483" y="3313175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6650290" y="3607526"/>
            <a:ext cx="2354029" cy="1079542"/>
            <a:chOff x="6650290" y="3607526"/>
            <a:chExt cx="2354029" cy="1079542"/>
          </a:xfrm>
        </p:grpSpPr>
        <p:sp>
          <p:nvSpPr>
            <p:cNvPr id="70" name="圆角矩形 69"/>
            <p:cNvSpPr/>
            <p:nvPr/>
          </p:nvSpPr>
          <p:spPr>
            <a:xfrm>
              <a:off x="6966190" y="3607526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黄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976386" y="400371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黄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966190" y="439326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黄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6650290" y="374443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660486" y="411589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6660486" y="4532437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>
            <a:off x="6650290" y="4799989"/>
            <a:ext cx="2364225" cy="1088969"/>
            <a:chOff x="6650290" y="4799989"/>
            <a:chExt cx="2364225" cy="1088969"/>
          </a:xfrm>
        </p:grpSpPr>
        <p:sp>
          <p:nvSpPr>
            <p:cNvPr id="88" name="圆角矩形 87"/>
            <p:cNvSpPr/>
            <p:nvPr/>
          </p:nvSpPr>
          <p:spPr>
            <a:xfrm>
              <a:off x="6976386" y="4799989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986582" y="517732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绿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976386" y="559515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绿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4" name="直接箭头连接符 163"/>
            <p:cNvCxnSpPr/>
            <p:nvPr/>
          </p:nvCxnSpPr>
          <p:spPr>
            <a:xfrm>
              <a:off x="6650290" y="494855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>
              <a:off x="6660486" y="532001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6660486" y="5736552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98" name="组合 197"/>
          <p:cNvGrpSpPr/>
          <p:nvPr/>
        </p:nvGrpSpPr>
        <p:grpSpPr>
          <a:xfrm>
            <a:off x="4139973" y="2377498"/>
            <a:ext cx="2520350" cy="1754824"/>
            <a:chOff x="4139973" y="2377498"/>
            <a:chExt cx="2520350" cy="1754824"/>
          </a:xfrm>
        </p:grpSpPr>
        <p:grpSp>
          <p:nvGrpSpPr>
            <p:cNvPr id="172" name="组合 171"/>
            <p:cNvGrpSpPr/>
            <p:nvPr/>
          </p:nvGrpSpPr>
          <p:grpSpPr>
            <a:xfrm>
              <a:off x="4139973" y="2377498"/>
              <a:ext cx="2520350" cy="1754824"/>
              <a:chOff x="4139973" y="2377498"/>
              <a:chExt cx="2520350" cy="1754824"/>
            </a:xfrm>
          </p:grpSpPr>
          <p:cxnSp>
            <p:nvCxnSpPr>
              <p:cNvPr id="52" name="直接箭头连接符 51"/>
              <p:cNvCxnSpPr>
                <a:stCxn id="23" idx="3"/>
              </p:cNvCxnSpPr>
              <p:nvPr/>
            </p:nvCxnSpPr>
            <p:spPr>
              <a:xfrm flipV="1">
                <a:off x="4139973" y="2929349"/>
                <a:ext cx="297049" cy="1202973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  <p:grpSp>
            <p:nvGrpSpPr>
              <p:cNvPr id="144" name="组合 143"/>
              <p:cNvGrpSpPr/>
              <p:nvPr/>
            </p:nvGrpSpPr>
            <p:grpSpPr>
              <a:xfrm>
                <a:off x="4530570" y="2377498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86" name="左中括号 185"/>
            <p:cNvSpPr/>
            <p:nvPr/>
          </p:nvSpPr>
          <p:spPr>
            <a:xfrm>
              <a:off x="4437022" y="251574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139973" y="3582902"/>
            <a:ext cx="2520350" cy="1086936"/>
            <a:chOff x="4139973" y="3582902"/>
            <a:chExt cx="2520350" cy="1086936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139973" y="3582902"/>
              <a:ext cx="2520350" cy="1086936"/>
              <a:chOff x="4139973" y="3582902"/>
              <a:chExt cx="2520350" cy="108693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4530570" y="358290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46" name="圆角矩形 14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圆角矩形 14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圆角矩形 14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stCxn id="23" idx="3"/>
              </p:cNvCxnSpPr>
              <p:nvPr/>
            </p:nvCxnSpPr>
            <p:spPr>
              <a:xfrm>
                <a:off x="4139973" y="4132322"/>
                <a:ext cx="297049" cy="2431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  <p:sp>
          <p:nvSpPr>
            <p:cNvPr id="195" name="左中括号 194"/>
            <p:cNvSpPr/>
            <p:nvPr/>
          </p:nvSpPr>
          <p:spPr>
            <a:xfrm>
              <a:off x="4446446" y="369627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139973" y="4132322"/>
            <a:ext cx="2510314" cy="1745026"/>
            <a:chOff x="4139973" y="4132322"/>
            <a:chExt cx="2510314" cy="1745026"/>
          </a:xfrm>
        </p:grpSpPr>
        <p:cxnSp>
          <p:nvCxnSpPr>
            <p:cNvPr id="55" name="直接箭头连接符 54"/>
            <p:cNvCxnSpPr>
              <a:stCxn id="23" idx="3"/>
              <a:endCxn id="196" idx="1"/>
            </p:cNvCxnSpPr>
            <p:nvPr/>
          </p:nvCxnSpPr>
          <p:spPr>
            <a:xfrm>
              <a:off x="4139973" y="4132322"/>
              <a:ext cx="306473" cy="122241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grpSp>
          <p:nvGrpSpPr>
            <p:cNvPr id="200" name="组合 199"/>
            <p:cNvGrpSpPr/>
            <p:nvPr/>
          </p:nvGrpSpPr>
          <p:grpSpPr>
            <a:xfrm>
              <a:off x="4446446" y="4790412"/>
              <a:ext cx="2203841" cy="1086936"/>
              <a:chOff x="4446446" y="4790412"/>
              <a:chExt cx="2203841" cy="108693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4520534" y="479041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圆角矩形 15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6" name="左中括号 195"/>
              <p:cNvSpPr/>
              <p:nvPr/>
            </p:nvSpPr>
            <p:spPr>
              <a:xfrm>
                <a:off x="4446446" y="4920501"/>
                <a:ext cx="210392" cy="868473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首先我们定义三个内容条目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colorwords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4286" y="4216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814" y="1690688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51973" y="2708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007" y="11287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372" y="138326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52" y="3368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70" y="29693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随机呈现注视点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869" y="433810"/>
            <a:ext cx="5101159" cy="2246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964" y="2101106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617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上节回顾：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471" y="1094730"/>
            <a:ext cx="1128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浏览器输入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lang="zh-CN" altLang="en-US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.github.io/demo/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即可访问你的主页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比如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我的用户名是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liqiqi-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ios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，那么我的主页地址为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https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://liqiqi-ios.github.io/demo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/</a:t>
            </a:r>
            <a:endParaRPr lang="en-US" altLang="zh-CN" sz="2400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大家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就可以通过这个网址来访问你的实验主页了！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09698" y="2918914"/>
            <a:ext cx="6638290" cy="4023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37" y="-2903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26" y="1921234"/>
            <a:ext cx="7055071" cy="4895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737" y="717731"/>
            <a:ext cx="11842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这时会询问你的程序是托管在</a:t>
            </a:r>
            <a:r>
              <a:rPr kumimoji="0" lang="en-US" altLang="zh-CN" sz="1800" b="0" i="0" u="none" strike="noStrike" kern="1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还是其他服务器，我们选择：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script is hosted on millisecond.com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Script Name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区域填写脚本名字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 from your computer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Browse Files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，从本地选取代码文件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注意：此时页面会处于刷新的状态，有点慢，需要稍等片刻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选项，默认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Select the start script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处为我们刚刚上传的代码文件，单击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48545" y="3115214"/>
            <a:ext cx="2510365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28090" y="4966157"/>
            <a:ext cx="583326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69005" y="4974040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47019" y="6423326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22427" y="1598941"/>
            <a:ext cx="5724058" cy="3926826"/>
            <a:chOff x="6022427" y="1325563"/>
            <a:chExt cx="5724058" cy="3926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27" y="1325563"/>
              <a:ext cx="5724058" cy="392682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022427" y="1325563"/>
              <a:ext cx="4582289" cy="204952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5525767"/>
            <a:ext cx="8602275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1686618"/>
            <a:ext cx="5117806" cy="33641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4704" y="-149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4704" y="943404"/>
            <a:ext cx="1121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从我们的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实验主页，链接到</a:t>
            </a:r>
            <a:r>
              <a:rPr lang="en-US" altLang="zh-CN" sz="2000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实验程序，只需要在按钮背后放上刚刚的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3394" y="3368715"/>
            <a:ext cx="1460718" cy="607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418898" y="3994040"/>
            <a:ext cx="1" cy="212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3394" y="6122385"/>
            <a:ext cx="4582289" cy="2049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61631" y="4388973"/>
            <a:ext cx="2092983" cy="1835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本节内容概览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：心理旋转任务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新的刺激类型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中空白时间控制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完善实验结构</a:t>
            </a:r>
            <a:endParaRPr lang="en-US" altLang="zh-CN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被试</a:t>
            </a: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平衡设计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：内隐联想实验（</a:t>
            </a:r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Implicit </a:t>
            </a:r>
            <a:r>
              <a:rPr lang="en-US" altLang="zh-CN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Attitude </a:t>
            </a:r>
            <a:r>
              <a:rPr lang="en-US" altLang="zh-CN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Test</a:t>
            </a: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1917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198772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心理旋转任务的编程原理：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随机给被试呈现经过旋转的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R,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让被试进行判断，如果是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任务描述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呈现指导语，完成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的练习，完成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48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的正式实验。练习和正式实验中，先随机呈现一段时间的注视点，随后空白一段时间，再呈现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，再呈现一段时间的空白让被试做出反应，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结束进入下一个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trail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上</a:t>
            </a:r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节回顾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指导语的三种方式（自定义、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&lt;instruct&gt;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、网页型指导语）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中的时间控制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默认值设置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&lt;defaults&gt;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自定义变量和表达式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注视点呈现时间随机化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ithub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静态网页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427" y="1680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2023706"/>
            <a:ext cx="1644869" cy="16448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7" y="3811819"/>
            <a:ext cx="1644869" cy="16448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3811822"/>
            <a:ext cx="1644869" cy="1644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1" y="3811820"/>
            <a:ext cx="1644869" cy="1644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00" y="2047356"/>
            <a:ext cx="1642331" cy="16423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90" y="3834200"/>
            <a:ext cx="1644869" cy="16448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2" y="3834200"/>
            <a:ext cx="1644869" cy="16448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34" y="3834199"/>
            <a:ext cx="1644869" cy="164486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40567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Normal 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4251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Mirror R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863" y="55333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8581" y="55397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20299" y="553337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18856" y="55570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50574" y="55633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82292" y="555702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83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9589" y="1686583"/>
            <a:ext cx="87879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心理旋转任务的新挑战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、如何呈现图片类刺激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&lt;picture&gt;&lt;/picture&gt;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中加入空白时间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&lt;shape&gt;&lt;/shape&gt;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、多个模块，分别呈现不同的指导语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、被试平衡设计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心理旋转任务：程序逻辑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679054" y="5815024"/>
            <a:ext cx="10916484" cy="1259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88259" y="5869040"/>
            <a:ext cx="10889038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Experiment               Block                            Trial                             Stimulus                             Item     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9054" y="2009821"/>
            <a:ext cx="886585" cy="191847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93228" y="1021762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72522" y="1021763"/>
            <a:ext cx="1467451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指导语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箭头连接符 4"/>
          <p:cNvCxnSpPr>
            <a:stCxn id="20" idx="3"/>
            <a:endCxn id="22" idx="1"/>
          </p:cNvCxnSpPr>
          <p:nvPr/>
        </p:nvCxnSpPr>
        <p:spPr>
          <a:xfrm flipV="1">
            <a:off x="1565639" y="1254068"/>
            <a:ext cx="1106883" cy="17149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1" name="直接箭头连接符 10"/>
          <p:cNvCxnSpPr>
            <a:stCxn id="20" idx="3"/>
            <a:endCxn id="99" idx="1"/>
          </p:cNvCxnSpPr>
          <p:nvPr/>
        </p:nvCxnSpPr>
        <p:spPr>
          <a:xfrm>
            <a:off x="1565639" y="2969057"/>
            <a:ext cx="1106881" cy="17866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139973" y="1254067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85" name="圆角矩形 84"/>
          <p:cNvSpPr/>
          <p:nvPr/>
        </p:nvSpPr>
        <p:spPr>
          <a:xfrm>
            <a:off x="2672520" y="2084684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实验前练习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1" name="直接箭头连接符 90"/>
          <p:cNvCxnSpPr>
            <a:stCxn id="20" idx="3"/>
            <a:endCxn id="85" idx="1"/>
          </p:cNvCxnSpPr>
          <p:nvPr/>
        </p:nvCxnSpPr>
        <p:spPr>
          <a:xfrm flipV="1">
            <a:off x="1565639" y="2456633"/>
            <a:ext cx="1106881" cy="5124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9" name="圆角矩形 98"/>
          <p:cNvSpPr/>
          <p:nvPr/>
        </p:nvSpPr>
        <p:spPr>
          <a:xfrm>
            <a:off x="2672520" y="4383738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正式实验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672520" y="3403472"/>
            <a:ext cx="1467451" cy="477436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休息一下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12" name="直接箭头连接符 111"/>
          <p:cNvCxnSpPr>
            <a:stCxn id="20" idx="3"/>
            <a:endCxn id="111" idx="1"/>
          </p:cNvCxnSpPr>
          <p:nvPr/>
        </p:nvCxnSpPr>
        <p:spPr>
          <a:xfrm>
            <a:off x="1565639" y="2969057"/>
            <a:ext cx="1106881" cy="67313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27" name="文本框 126"/>
          <p:cNvSpPr txBox="1"/>
          <p:nvPr/>
        </p:nvSpPr>
        <p:spPr>
          <a:xfrm>
            <a:off x="564612" y="6279795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				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        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513126" y="1915509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7" name="直接箭头连接符 136"/>
          <p:cNvCxnSpPr>
            <a:stCxn id="85" idx="3"/>
            <a:endCxn id="136" idx="1"/>
          </p:cNvCxnSpPr>
          <p:nvPr/>
        </p:nvCxnSpPr>
        <p:spPr>
          <a:xfrm flipV="1">
            <a:off x="4139971" y="2134505"/>
            <a:ext cx="373155" cy="32212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38" name="圆角矩形 137"/>
          <p:cNvSpPr/>
          <p:nvPr/>
        </p:nvSpPr>
        <p:spPr>
          <a:xfrm>
            <a:off x="4513126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39" name="直接箭头连接符 138"/>
          <p:cNvCxnSpPr>
            <a:stCxn id="85" idx="3"/>
            <a:endCxn id="138" idx="1"/>
          </p:cNvCxnSpPr>
          <p:nvPr/>
        </p:nvCxnSpPr>
        <p:spPr>
          <a:xfrm>
            <a:off x="4139971" y="2456633"/>
            <a:ext cx="373155" cy="28112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49" name="圆角矩形 148"/>
          <p:cNvSpPr/>
          <p:nvPr/>
        </p:nvSpPr>
        <p:spPr>
          <a:xfrm>
            <a:off x="4513126" y="4219416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51" name="直接箭头连接符 150"/>
          <p:cNvCxnSpPr>
            <a:stCxn id="99" idx="3"/>
            <a:endCxn id="149" idx="1"/>
          </p:cNvCxnSpPr>
          <p:nvPr/>
        </p:nvCxnSpPr>
        <p:spPr>
          <a:xfrm flipV="1">
            <a:off x="4139971" y="4438412"/>
            <a:ext cx="373155" cy="31727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2" name="圆角矩形 151"/>
          <p:cNvSpPr/>
          <p:nvPr/>
        </p:nvSpPr>
        <p:spPr>
          <a:xfrm>
            <a:off x="4513126" y="4810361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3" name="直接箭头连接符 152"/>
          <p:cNvCxnSpPr>
            <a:stCxn id="99" idx="3"/>
            <a:endCxn id="152" idx="1"/>
          </p:cNvCxnSpPr>
          <p:nvPr/>
        </p:nvCxnSpPr>
        <p:spPr>
          <a:xfrm>
            <a:off x="4139971" y="4755687"/>
            <a:ext cx="373155" cy="28597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9" name="圆角矩形 158"/>
          <p:cNvSpPr/>
          <p:nvPr/>
        </p:nvSpPr>
        <p:spPr>
          <a:xfrm>
            <a:off x="4493228" y="3396553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60" name="直接箭头连接符 159"/>
          <p:cNvCxnSpPr>
            <a:endCxn id="159" idx="1"/>
          </p:cNvCxnSpPr>
          <p:nvPr/>
        </p:nvCxnSpPr>
        <p:spPr>
          <a:xfrm flipV="1">
            <a:off x="4139973" y="3628858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67" name="圆角矩形 166"/>
          <p:cNvSpPr/>
          <p:nvPr/>
        </p:nvSpPr>
        <p:spPr>
          <a:xfrm>
            <a:off x="9264910" y="1915604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9264910" y="2514432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69" name="直接箭头连接符 168"/>
          <p:cNvCxnSpPr>
            <a:stCxn id="136" idx="3"/>
            <a:endCxn id="167" idx="1"/>
          </p:cNvCxnSpPr>
          <p:nvPr/>
        </p:nvCxnSpPr>
        <p:spPr>
          <a:xfrm>
            <a:off x="6629400" y="2134505"/>
            <a:ext cx="2635510" cy="9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75" name="直接箭头连接符 174"/>
          <p:cNvCxnSpPr>
            <a:stCxn id="138" idx="3"/>
            <a:endCxn id="168" idx="1"/>
          </p:cNvCxnSpPr>
          <p:nvPr/>
        </p:nvCxnSpPr>
        <p:spPr>
          <a:xfrm>
            <a:off x="6629400" y="2737756"/>
            <a:ext cx="2635510" cy="79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76" name="圆角矩形 175"/>
          <p:cNvSpPr/>
          <p:nvPr/>
        </p:nvSpPr>
        <p:spPr>
          <a:xfrm>
            <a:off x="9264910" y="4227298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77" name="圆角矩形 176"/>
          <p:cNvSpPr/>
          <p:nvPr/>
        </p:nvSpPr>
        <p:spPr>
          <a:xfrm>
            <a:off x="9264910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78" name="直接箭头连接符 177"/>
          <p:cNvCxnSpPr>
            <a:stCxn id="149" idx="3"/>
            <a:endCxn id="176" idx="1"/>
          </p:cNvCxnSpPr>
          <p:nvPr/>
        </p:nvCxnSpPr>
        <p:spPr>
          <a:xfrm>
            <a:off x="6629400" y="4438412"/>
            <a:ext cx="2635510" cy="78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4" name="直接箭头连接符 183"/>
          <p:cNvCxnSpPr>
            <a:stCxn id="152" idx="3"/>
            <a:endCxn id="177" idx="1"/>
          </p:cNvCxnSpPr>
          <p:nvPr/>
        </p:nvCxnSpPr>
        <p:spPr>
          <a:xfrm flipV="1">
            <a:off x="6629400" y="5041662"/>
            <a:ext cx="263551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85" name="圆角矩形 184"/>
          <p:cNvSpPr/>
          <p:nvPr/>
        </p:nvSpPr>
        <p:spPr>
          <a:xfrm>
            <a:off x="6866704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6866704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6866704" y="4223879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6866704" y="1911086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2" grpId="0" animBg="1"/>
      <p:bldP spid="85" grpId="0" animBg="1"/>
      <p:bldP spid="99" grpId="0" animBg="1"/>
      <p:bldP spid="111" grpId="0" animBg="1"/>
      <p:bldP spid="136" grpId="0" animBg="1"/>
      <p:bldP spid="138" grpId="0" animBg="1"/>
      <p:bldP spid="149" grpId="0" animBg="1"/>
      <p:bldP spid="152" grpId="0" animBg="1"/>
      <p:bldP spid="159" grpId="0" animBg="1"/>
      <p:bldP spid="167" grpId="0" animBg="1"/>
      <p:bldP spid="168" grpId="0" animBg="1"/>
      <p:bldP spid="176" grpId="0" animBg="1"/>
      <p:bldP spid="177" grpId="0" animBg="1"/>
      <p:bldP spid="185" grpId="0" animBg="1"/>
      <p:bldP spid="187" grpId="0" animBg="1"/>
      <p:bldP spid="188" grpId="0" animBg="1"/>
      <p:bldP spid="1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971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1. 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呈现图片刺激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181" y="1965974"/>
            <a:ext cx="8559363" cy="52224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picturename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在试次结束后是否擦除图片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y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垂直基准点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valigh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// 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/items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itemname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or (“item1”,”item2”..)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条目内容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&lt;/picture&gt;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53022" y="5801705"/>
            <a:ext cx="3454895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表示点，是绝对长度单位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表示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像素，是相对长度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英寸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 72pt = 96px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48" y="1248627"/>
            <a:ext cx="85633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定义图片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9" y="542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14" y="1028537"/>
            <a:ext cx="8559363" cy="563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 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用于定义填充的形状，如矩形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圆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三角形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46083" y="1742090"/>
            <a:ext cx="8559363" cy="522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/shape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//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rectangle,circle,triangle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，默认为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rectangle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/color = (255,0,255)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定义形状的颜色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在试次结束后是否擦除矩形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&lt;/shape&gt;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5933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完善实验结构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837" y="1918888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设计多个实验模块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先进行练习，随后进行正式实验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不同模块呈现不同指导语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在练习模块和正式实验模块开始前均呈现指导语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86362" y="651271"/>
            <a:ext cx="3460919" cy="4105873"/>
            <a:chOff x="679054" y="1021763"/>
            <a:chExt cx="3460919" cy="4105873"/>
          </a:xfrm>
        </p:grpSpPr>
        <p:sp>
          <p:nvSpPr>
            <p:cNvPr id="4" name="矩形 3"/>
            <p:cNvSpPr/>
            <p:nvPr/>
          </p:nvSpPr>
          <p:spPr>
            <a:xfrm>
              <a:off x="679054" y="2009821"/>
              <a:ext cx="886585" cy="1918471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672522" y="1021763"/>
              <a:ext cx="1467451" cy="464609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指导语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6" name="直接箭头连接符 5"/>
            <p:cNvCxnSpPr>
              <a:stCxn id="4" idx="3"/>
              <a:endCxn id="5" idx="1"/>
            </p:cNvCxnSpPr>
            <p:nvPr/>
          </p:nvCxnSpPr>
          <p:spPr>
            <a:xfrm flipV="1">
              <a:off x="1565639" y="1254068"/>
              <a:ext cx="1106883" cy="171498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7" name="直接箭头连接符 6"/>
            <p:cNvCxnSpPr>
              <a:stCxn id="4" idx="3"/>
              <a:endCxn id="10" idx="1"/>
            </p:cNvCxnSpPr>
            <p:nvPr/>
          </p:nvCxnSpPr>
          <p:spPr>
            <a:xfrm>
              <a:off x="1565639" y="2969057"/>
              <a:ext cx="1106881" cy="17866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8" name="圆角矩形 7"/>
            <p:cNvSpPr/>
            <p:nvPr/>
          </p:nvSpPr>
          <p:spPr>
            <a:xfrm>
              <a:off x="2672520" y="2084684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实验前练习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9" name="直接箭头连接符 8"/>
            <p:cNvCxnSpPr>
              <a:stCxn id="4" idx="3"/>
              <a:endCxn id="8" idx="1"/>
            </p:cNvCxnSpPr>
            <p:nvPr/>
          </p:nvCxnSpPr>
          <p:spPr>
            <a:xfrm flipV="1">
              <a:off x="1565639" y="2456633"/>
              <a:ext cx="1106881" cy="51242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2672520" y="4383738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正式实验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672520" y="3403472"/>
              <a:ext cx="1467451" cy="477436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休息一下</a:t>
              </a:r>
              <a:endPara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cxnSp>
          <p:nvCxnSpPr>
            <p:cNvPr id="12" name="直接箭头连接符 11"/>
            <p:cNvCxnSpPr>
              <a:stCxn id="4" idx="3"/>
              <a:endCxn id="11" idx="1"/>
            </p:cNvCxnSpPr>
            <p:nvPr/>
          </p:nvCxnSpPr>
          <p:spPr>
            <a:xfrm>
              <a:off x="1565639" y="2969057"/>
              <a:ext cx="1106881" cy="67313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016" y="1690688"/>
            <a:ext cx="85593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被试平衡设计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、根据被试编号，让被试做出的反应应该平衡化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另外一组被试按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5552" y="1258680"/>
            <a:ext cx="10777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&lt;variables&gt;&lt;/variables&gt;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：实现不同编号的被试完成不同的实验条件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806668" y="1942605"/>
            <a:ext cx="10938641" cy="4726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/group = 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integer,integer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…integer of modulus)(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value, 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=value,…)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//modulus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为除数，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integer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是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被试编号为除数，根据余数情况执行相应变量赋值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/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assignment 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取值为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//random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为随机分组，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为根据被试编号和规则进行分组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9144" y="4933559"/>
            <a:ext cx="817179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注意：当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时，由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参数设定的分组规则失效，进行随机分组；但是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参数后半部分的条件设置仍有效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0545" y="1229707"/>
            <a:ext cx="11049000" cy="5935721"/>
            <a:chOff x="680545" y="859217"/>
            <a:chExt cx="11049000" cy="5935721"/>
          </a:xfrm>
        </p:grpSpPr>
        <p:sp>
          <p:nvSpPr>
            <p:cNvPr id="5" name="圆角矩形 4"/>
            <p:cNvSpPr/>
            <p:nvPr/>
          </p:nvSpPr>
          <p:spPr>
            <a:xfrm>
              <a:off x="680546" y="3684694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680545" y="859217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790904" y="922283"/>
              <a:ext cx="10938641" cy="58726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(1 of 3)(trial1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/group = (2 of 3)(trial2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(3 of 3)(trial3 = condition3) 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语句解释：若当前被试编号除以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condition2;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0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。</a:t>
              </a:r>
              <a:endPara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(1,2 of 4)(block1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(3,4 of 4)(block1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</a:t>
              </a:r>
              <a:r>
                <a:rPr lang="en-US" altLang="zh-CN" sz="1800" b="1" dirty="0" err="1" smtClean="0">
                  <a:latin typeface="仿宋" panose="02010609060101010101" pitchFamily="49" charset="-122"/>
                  <a:ea typeface="仿宋" panose="02010609060101010101" pitchFamily="49" charset="-122"/>
                </a:rPr>
                <a:t>groupassignment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= random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语句解释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：被试按照编号随机分成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block1 = 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blcok1 = condition2</a:t>
              </a:r>
              <a:endPara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523" y="1917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523" y="1601440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练习模块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正式实验模块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1068" y="966798"/>
            <a:ext cx="6096000" cy="49859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begininstruction_G1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F”键；^^如果是反的大写“R”，请按“J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begininstruction_G2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J”键；^^如果是反的大写“R”，请按“F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3783" y="1313027"/>
            <a:ext cx="80092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定义刺激呈现的内容列表，item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"请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将左数和右手的食指分别放在键盘的“F”键和“J”键上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；在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屏幕的中央会随机出现1~8之间的数字，请判断数的奇偶；如果是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奇数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（1,3,5,7）请按“F”键，如果是偶数（2,4,6,8）请按“J”键。"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any&gt;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"请按任意键开始实验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07972" y="1657634"/>
            <a:ext cx="2921183" cy="2914366"/>
            <a:chOff x="2502010" y="2015784"/>
            <a:chExt cx="2921183" cy="2914366"/>
          </a:xfrm>
        </p:grpSpPr>
        <p:sp>
          <p:nvSpPr>
            <p:cNvPr id="5" name="矩形 4"/>
            <p:cNvSpPr/>
            <p:nvPr/>
          </p:nvSpPr>
          <p:spPr>
            <a:xfrm>
              <a:off x="2502010" y="2015784"/>
              <a:ext cx="2921183" cy="29143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65693" y="2061503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lock: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instructionblk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57131" y="2535665"/>
              <a:ext cx="2638901" cy="19117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84953" y="2613683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rial: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instructiontrl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85113" y="2982481"/>
              <a:ext cx="2386620" cy="115939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30355" y="3011729"/>
              <a:ext cx="2170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timulus: 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instructiontxt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53257" y="3339765"/>
              <a:ext cx="2018687" cy="6766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tem: instruction 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91207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207" y="330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9523" y="11627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NR_G1&gt;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/correctmessage = (correctmsg,500)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/errormessage = (errormsg,500)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523" y="32945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&lt;trial MR_G1&gt;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pretrialpause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(correctmsg,500)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errormessage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(errormsg,500)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validresponse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4392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2708" y="12129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2708" y="33949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MR_G2&gt;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</a:t>
            </a:r>
            <a:r>
              <a:rPr lang="en-US" altLang="zh-CN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82708" y="5523836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11923" y="5580710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60664" y="1134290"/>
            <a:ext cx="9925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1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47644" y="2642346"/>
            <a:ext cx="4240925" cy="70797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60664" y="2806767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exerciseblk_G1&gt;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71295" y="1626138"/>
            <a:ext cx="4240925" cy="8990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85626" y="1986688"/>
            <a:ext cx="37625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instruction_G1&gt;...&lt;/page&gt;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0666" y="1713781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startblock_G1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620086" y="4742933"/>
            <a:ext cx="4240925" cy="719819"/>
            <a:chOff x="1634032" y="4973688"/>
            <a:chExt cx="4240925" cy="719819"/>
          </a:xfrm>
        </p:grpSpPr>
        <p:sp>
          <p:nvSpPr>
            <p:cNvPr id="15" name="圆角矩形 14"/>
            <p:cNvSpPr/>
            <p:nvPr/>
          </p:nvSpPr>
          <p:spPr>
            <a:xfrm>
              <a:off x="1634032" y="4973688"/>
              <a:ext cx="4240925" cy="71981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06873" y="5148931"/>
              <a:ext cx="3695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judgeblk_G1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333122" y="1145840"/>
            <a:ext cx="10038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2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5998" y="2640850"/>
            <a:ext cx="4240925" cy="709474"/>
            <a:chOff x="7503730" y="6095513"/>
            <a:chExt cx="4240925" cy="709474"/>
          </a:xfrm>
        </p:grpSpPr>
        <p:sp>
          <p:nvSpPr>
            <p:cNvPr id="19" name="圆角矩形 18"/>
            <p:cNvSpPr/>
            <p:nvPr/>
          </p:nvSpPr>
          <p:spPr>
            <a:xfrm>
              <a:off x="7503730" y="6095513"/>
              <a:ext cx="4240925" cy="70947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641919" y="6261430"/>
              <a:ext cx="3964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&lt;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 exerciseblk_G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…&lt;/block&gt;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6095998" y="1630684"/>
            <a:ext cx="4240925" cy="90849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34096" y="1942077"/>
            <a:ext cx="3812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instruction_G2&gt;...&lt;/page&gt;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0960" y="1743765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startblock_G2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190681" y="4742937"/>
            <a:ext cx="4240925" cy="719819"/>
            <a:chOff x="7855132" y="6250249"/>
            <a:chExt cx="4240925" cy="679288"/>
          </a:xfrm>
        </p:grpSpPr>
        <p:sp>
          <p:nvSpPr>
            <p:cNvPr id="27" name="圆角矩形 26"/>
            <p:cNvSpPr/>
            <p:nvPr/>
          </p:nvSpPr>
          <p:spPr>
            <a:xfrm>
              <a:off x="7855132" y="6250249"/>
              <a:ext cx="4240925" cy="67928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27973" y="6415621"/>
              <a:ext cx="3695242" cy="348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judgeblk_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G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75534" y="491923"/>
            <a:ext cx="4240925" cy="583868"/>
            <a:chOff x="3640749" y="279155"/>
            <a:chExt cx="4240925" cy="583868"/>
          </a:xfrm>
        </p:grpSpPr>
        <p:sp>
          <p:nvSpPr>
            <p:cNvPr id="36" name="圆角矩形 35"/>
            <p:cNvSpPr/>
            <p:nvPr/>
          </p:nvSpPr>
          <p:spPr>
            <a:xfrm>
              <a:off x="3640749" y="279155"/>
              <a:ext cx="4240925" cy="58386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323157" y="396509"/>
              <a:ext cx="2876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&lt;page begininstruction&gt;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75535" y="3760751"/>
            <a:ext cx="4240925" cy="601203"/>
            <a:chOff x="3665193" y="350494"/>
            <a:chExt cx="4240925" cy="601203"/>
          </a:xfrm>
        </p:grpSpPr>
        <p:sp>
          <p:nvSpPr>
            <p:cNvPr id="40" name="圆角矩形 39"/>
            <p:cNvSpPr/>
            <p:nvPr/>
          </p:nvSpPr>
          <p:spPr>
            <a:xfrm>
              <a:off x="3665193" y="350494"/>
              <a:ext cx="4240925" cy="60120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36729" y="434081"/>
              <a:ext cx="2146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restblock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1425" y="5830572"/>
            <a:ext cx="4240925" cy="600693"/>
            <a:chOff x="3619672" y="-151242"/>
            <a:chExt cx="4240925" cy="854202"/>
          </a:xfrm>
        </p:grpSpPr>
        <p:sp>
          <p:nvSpPr>
            <p:cNvPr id="44" name="圆角矩形 43"/>
            <p:cNvSpPr/>
            <p:nvPr/>
          </p:nvSpPr>
          <p:spPr>
            <a:xfrm>
              <a:off x="3619672" y="-151242"/>
              <a:ext cx="4240925" cy="85420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63648" y="23388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page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endinstruction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48" name="直接箭头连接符 47"/>
          <p:cNvCxnSpPr>
            <a:stCxn id="36" idx="2"/>
            <a:endCxn id="4" idx="0"/>
          </p:cNvCxnSpPr>
          <p:nvPr/>
        </p:nvCxnSpPr>
        <p:spPr>
          <a:xfrm flipH="1">
            <a:off x="3691758" y="1075791"/>
            <a:ext cx="2404239" cy="550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6" idx="2"/>
            <a:endCxn id="5" idx="0"/>
          </p:cNvCxnSpPr>
          <p:nvPr/>
        </p:nvCxnSpPr>
        <p:spPr>
          <a:xfrm>
            <a:off x="6095997" y="1075791"/>
            <a:ext cx="2120464" cy="55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4" idx="2"/>
          </p:cNvCxnSpPr>
          <p:nvPr/>
        </p:nvCxnSpPr>
        <p:spPr>
          <a:xfrm>
            <a:off x="3668107" y="3350320"/>
            <a:ext cx="1856438" cy="41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9" idx="2"/>
          </p:cNvCxnSpPr>
          <p:nvPr/>
        </p:nvCxnSpPr>
        <p:spPr>
          <a:xfrm flipH="1">
            <a:off x="6400800" y="3350324"/>
            <a:ext cx="1815661" cy="410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15" idx="0"/>
          </p:cNvCxnSpPr>
          <p:nvPr/>
        </p:nvCxnSpPr>
        <p:spPr>
          <a:xfrm flipH="1">
            <a:off x="3740549" y="4361954"/>
            <a:ext cx="1737968" cy="38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27" idx="0"/>
          </p:cNvCxnSpPr>
          <p:nvPr/>
        </p:nvCxnSpPr>
        <p:spPr>
          <a:xfrm>
            <a:off x="6397357" y="4347961"/>
            <a:ext cx="1913787" cy="394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7" idx="2"/>
          </p:cNvCxnSpPr>
          <p:nvPr/>
        </p:nvCxnSpPr>
        <p:spPr>
          <a:xfrm flipH="1">
            <a:off x="6700632" y="5462756"/>
            <a:ext cx="1610512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5" idx="2"/>
          </p:cNvCxnSpPr>
          <p:nvPr/>
        </p:nvCxnSpPr>
        <p:spPr>
          <a:xfrm>
            <a:off x="3740549" y="5462752"/>
            <a:ext cx="1807645" cy="388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8" idx="2"/>
            <a:endCxn id="14" idx="0"/>
          </p:cNvCxnSpPr>
          <p:nvPr/>
        </p:nvCxnSpPr>
        <p:spPr>
          <a:xfrm>
            <a:off x="3666910" y="2494519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8237504" y="2511726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1" grpId="0"/>
      <p:bldP spid="4" grpId="0" animBg="1"/>
      <p:bldP spid="8" grpId="0"/>
      <p:bldP spid="13" grpId="0"/>
      <p:bldP spid="7" grpId="0"/>
      <p:bldP spid="5" grpId="0" animBg="1"/>
      <p:bldP spid="9" grpId="0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999794" y="2299454"/>
            <a:ext cx="6104556" cy="1336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祝大家新年快乐</a:t>
            </a:r>
            <a:r>
              <a:rPr lang="en-US" altLang="zh-CN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043" y="149341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定义指导语刺激呈现形式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text instructiontxt&gt;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instruction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4pct)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/size = (1300,800)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/hjustify = left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8528" y="228136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&lt;text anykeytxt&gt;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any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/vposition = 70 pct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24pt)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73" y="-638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5" y="978925"/>
            <a:ext cx="8094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定义指导语试次：同时呈现两个刺激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&lt;trial </a:t>
            </a:r>
            <a:r>
              <a:rPr lang="en-US" altLang="zh-CN" sz="24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instructiontrl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anyresponse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stimulusframes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[1=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instructiontxt,anykeytxt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495" y="34869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定义指导语区块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block instructionblk&gt;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trl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495" y="5346586"/>
            <a:ext cx="8568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/blocks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 [1 = instructionblk; 2 = oddevenblk]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700" y="1295454"/>
            <a:ext cx="94236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标记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符：字体大小、文字颜色、屏幕颜色、屏幕大小、下一页按键、上一页按键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instruct myinstruct&gt;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("楷体",3.5%)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(0,255,0)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/windowsize = (50%, 50%)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/nextkey = (" 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/prevkey = ("F")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/nextlabel = ("请按空格键继续")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/prevlabel = ("请按F键查看上一页")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875790" y="4628515"/>
            <a:ext cx="2292350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875790" y="5012055"/>
            <a:ext cx="23018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75790" y="5390515"/>
            <a:ext cx="2219960" cy="1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866900" y="5754370"/>
            <a:ext cx="2247265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226" y="1342956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指导语的文字描述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215" y="1861547"/>
            <a:ext cx="5096759" cy="4801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今天我们学习用默认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标识符定义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^^这是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另一种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方式。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这是指导语的第二页。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接下来我们开始实验吧！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218" y="1867303"/>
            <a:ext cx="609600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insFirst,insSecond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3661" y="1273720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中调用我们定义好的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5" y="3674110"/>
            <a:ext cx="6096000" cy="26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120" y="-139764"/>
            <a:ext cx="6208851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方式三：网页型指导语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27180"/>
            <a:ext cx="8094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htmlpage introduction&gt;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/file="</a:t>
            </a:r>
            <a:r>
              <a:rPr lang="fr-FR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instructionTest.html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&lt;/htmlpage&gt;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/preinstructions = (introduction)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121" y="3342784"/>
            <a:ext cx="8154538" cy="3515216"/>
            <a:chOff x="113121" y="3273949"/>
            <a:chExt cx="8154538" cy="35152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1" y="3273949"/>
              <a:ext cx="8154538" cy="351521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774669" y="6363232"/>
              <a:ext cx="24929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r-FR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instructionTest.html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6" y="0"/>
            <a:ext cx="5614556" cy="422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10806</Words>
  <Application>WPS 演示</Application>
  <PresentationFormat>宽屏</PresentationFormat>
  <Paragraphs>711</Paragraphs>
  <Slides>42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Arial</vt:lpstr>
      <vt:lpstr>宋体</vt:lpstr>
      <vt:lpstr>Wingdings</vt:lpstr>
      <vt:lpstr>等线</vt:lpstr>
      <vt:lpstr>黑体</vt:lpstr>
      <vt:lpstr>Times New Roman</vt:lpstr>
      <vt:lpstr>仿宋</vt:lpstr>
      <vt:lpstr>微软雅黑</vt:lpstr>
      <vt:lpstr>Arial Unicode MS</vt:lpstr>
      <vt:lpstr>等线 Light</vt:lpstr>
      <vt:lpstr>Wingdings</vt:lpstr>
      <vt:lpstr>方正姚体</vt:lpstr>
      <vt:lpstr>Office 主题​​</vt:lpstr>
      <vt:lpstr>PowerPoint 演示文稿</vt:lpstr>
      <vt:lpstr>PowerPoint 演示文稿</vt:lpstr>
      <vt:lpstr>上节回顾</vt:lpstr>
      <vt:lpstr>方式一：自定义指导语</vt:lpstr>
      <vt:lpstr>方式一：自定义指导语</vt:lpstr>
      <vt:lpstr>方式一：自定义指导语</vt:lpstr>
      <vt:lpstr>方式二：默认&lt;instruct&gt;指导语</vt:lpstr>
      <vt:lpstr>方式二：默认&lt;instruct&gt;指导语</vt:lpstr>
      <vt:lpstr>方式三：网页型指导语</vt:lpstr>
      <vt:lpstr>上节回顾：Trail中的时间控制</vt:lpstr>
      <vt:lpstr>上节回顾：默认值&lt;defaults&gt;</vt:lpstr>
      <vt:lpstr>上节回顾：自定义变量和表达式</vt:lpstr>
      <vt:lpstr>上节回顾：注视点呈现时间随机</vt:lpstr>
      <vt:lpstr>上节回顾：注视点呈现时间随机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呈现注视点</vt:lpstr>
      <vt:lpstr>呈现注视点</vt:lpstr>
      <vt:lpstr>随机呈现注视点</vt:lpstr>
      <vt:lpstr>正确/错误反馈</vt:lpstr>
      <vt:lpstr>上节回顾：在Github部署你的静态网页</vt:lpstr>
      <vt:lpstr>附1:部署你的Inquisit Web</vt:lpstr>
      <vt:lpstr>上节回顾：部署你的Inquisit Web</vt:lpstr>
      <vt:lpstr>本节内容概览</vt:lpstr>
      <vt:lpstr>实例1：Inquisit 编写心理旋转任务</vt:lpstr>
      <vt:lpstr>Inquisit 编写心理旋转任务</vt:lpstr>
      <vt:lpstr>Inquisit 编写心理旋转任务</vt:lpstr>
      <vt:lpstr>PowerPoint 演示文稿</vt:lpstr>
      <vt:lpstr>1. 呈现图片刺激</vt:lpstr>
      <vt:lpstr>2. Trial中加入空白时间</vt:lpstr>
      <vt:lpstr>3. 完善实验结构</vt:lpstr>
      <vt:lpstr>4. 平衡设计</vt:lpstr>
      <vt:lpstr>PowerPoint 演示文稿</vt:lpstr>
      <vt:lpstr>PowerPoint 演示文稿</vt:lpstr>
      <vt:lpstr>4. 平衡设计</vt:lpstr>
      <vt:lpstr>4. 平衡设计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747</cp:revision>
  <dcterms:created xsi:type="dcterms:W3CDTF">2017-11-20T01:11:00Z</dcterms:created>
  <dcterms:modified xsi:type="dcterms:W3CDTF">2018-12-26T13:31:03Z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